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0"/>
  </p:notesMasterIdLst>
  <p:sldIdLst>
    <p:sldId id="256" r:id="rId2"/>
    <p:sldId id="297" r:id="rId3"/>
    <p:sldId id="298" r:id="rId4"/>
    <p:sldId id="299" r:id="rId5"/>
    <p:sldId id="301" r:id="rId6"/>
    <p:sldId id="302" r:id="rId7"/>
    <p:sldId id="305" r:id="rId8"/>
    <p:sldId id="307" r:id="rId9"/>
    <p:sldId id="308" r:id="rId10"/>
    <p:sldId id="311" r:id="rId11"/>
    <p:sldId id="312" r:id="rId12"/>
    <p:sldId id="313" r:id="rId13"/>
    <p:sldId id="314" r:id="rId14"/>
    <p:sldId id="315" r:id="rId15"/>
    <p:sldId id="316" r:id="rId16"/>
    <p:sldId id="318" r:id="rId17"/>
    <p:sldId id="317" r:id="rId18"/>
    <p:sldId id="319" r:id="rId19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1"/>
      <p:italic r:id="rId22"/>
    </p:embeddedFont>
    <p:embeddedFont>
      <p:font typeface="Catamaran Light" pitchFamily="2" charset="77"/>
      <p:regular r:id="rId23"/>
      <p:bold r:id="rId24"/>
    </p:embeddedFont>
    <p:embeddedFont>
      <p:font typeface="Fira Sans Extra Condensed Medium" panose="020B0603050000020004" pitchFamily="34" charset="0"/>
      <p:regular r:id="rId25"/>
      <p:bold r:id="rId26"/>
      <p:italic r:id="rId27"/>
      <p:boldItalic r:id="rId28"/>
    </p:embeddedFont>
    <p:embeddedFont>
      <p:font typeface="Livvic" pitchFamily="2" charset="77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A0A"/>
    <a:srgbClr val="A8D0F0"/>
    <a:srgbClr val="F5B92C"/>
    <a:srgbClr val="FF7370"/>
    <a:srgbClr val="368DB3"/>
    <a:srgbClr val="D94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AAEACF-9049-4C45-9A60-8503A2ABCFBB}">
  <a:tblStyle styleId="{A7AAEACF-9049-4C45-9A60-8503A2ABCF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35"/>
  </p:normalViewPr>
  <p:slideViewPr>
    <p:cSldViewPr snapToGrid="0">
      <p:cViewPr varScale="1">
        <p:scale>
          <a:sx n="153" d="100"/>
          <a:sy n="153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8603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595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424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24149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11073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238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6fe61bc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6fe61bc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2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118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6493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15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264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19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9395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677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16971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18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60" r:id="rId7"/>
    <p:sldLayoutId id="2147483661" r:id="rId8"/>
    <p:sldLayoutId id="2147483664" r:id="rId9"/>
    <p:sldLayoutId id="214748366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bes.it/2022/12/19/swarovski-futuro-alta-gioielleria/" TargetMode="External"/><Relationship Id="rId2" Type="http://schemas.openxmlformats.org/officeDocument/2006/relationships/hyperlink" Target="https://www.ilsole24ore.com/art/swarovski-addio-prodotti-di-massa-futuro-ora-e-lusso-ADmH9jOB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warovski.com/it-IT/s-swarovski-pride/" TargetMode="External"/><Relationship Id="rId4" Type="http://schemas.openxmlformats.org/officeDocument/2006/relationships/hyperlink" Target="https://marketingsemplice.community/la-nuova-strategia-di-swarovsk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5F104B-EE76-2111-E6EB-BE9AD0ECA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4" t="5741" r="9347" b="6340"/>
          <a:stretch/>
        </p:blipFill>
        <p:spPr>
          <a:xfrm>
            <a:off x="4633631" y="0"/>
            <a:ext cx="4676623" cy="514350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A8D0F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</a:rPr>
              <a:t>NaoNexus</a:t>
            </a:r>
            <a:r>
              <a:rPr lang="it-IT" dirty="0">
                <a:solidFill>
                  <a:schemeClr val="lt1"/>
                </a:solidFill>
              </a:rPr>
              <a:t> – </a:t>
            </a:r>
            <a:r>
              <a:rPr lang="it-IT" dirty="0" err="1">
                <a:solidFill>
                  <a:schemeClr val="lt1"/>
                </a:solidFill>
              </a:rPr>
              <a:t>NaoChallenge</a:t>
            </a:r>
            <a:r>
              <a:rPr lang="it-IT" dirty="0">
                <a:solidFill>
                  <a:schemeClr val="lt1"/>
                </a:solidFill>
              </a:rPr>
              <a:t> 2024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ANALISI MERCATO SWAROSVKY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rgbClr val="FF7370">
              <a:alpha val="8470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544225" y="448240"/>
            <a:ext cx="2317655" cy="1194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A0A0A"/>
                </a:solidFill>
              </a:rPr>
              <a:t>I pilastri strategici si applicano nei mercati degli Stati Uniti e della Cina, i più rilevanti per Swarovski, oltre che in Italia, dove il brand mostra più maturità e visibilità, grazie a importanti vetrine come lo store di Galleria Corso Vittorio Emanuele a Milano. </a:t>
            </a:r>
            <a:endParaRPr sz="1200" dirty="0">
              <a:solidFill>
                <a:srgbClr val="0A0A0A"/>
              </a:solidFill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3960418" y="2799825"/>
            <a:ext cx="3042369" cy="166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000"/>
              </a:lnSpc>
            </a:pPr>
            <a:r>
              <a:rPr lang="it-IT" sz="1200" dirty="0">
                <a:solidFill>
                  <a:srgbClr val="0A0A0A"/>
                </a:solidFill>
              </a:rPr>
              <a:t>“Nel futuro ci concentreremo sui mercati emergenti, come l’India, dove stiamo investendo molto con piani di espansione per triplicare il fatturato nei prossimi tre anni. Inoltre, la nuova strategia </a:t>
            </a:r>
            <a:r>
              <a:rPr lang="it-IT" sz="1200" dirty="0" err="1">
                <a:solidFill>
                  <a:srgbClr val="0A0A0A"/>
                </a:solidFill>
              </a:rPr>
              <a:t>LUXignite</a:t>
            </a:r>
            <a:r>
              <a:rPr lang="it-IT" sz="1200" dirty="0">
                <a:solidFill>
                  <a:srgbClr val="0A0A0A"/>
                </a:solidFill>
              </a:rPr>
              <a:t> punta su 50 grandi città nel mondo dove Swarovski è in grado di raggiungere un numero elevato di clienti. L’obiettivo è rendere le grandi città dei catalizzatori, per poi avere un impatto anche nel resto del territorio”.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0BCB69DB-EF3E-7253-6FD9-29965357D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6"/>
          <a:stretch/>
        </p:blipFill>
        <p:spPr>
          <a:xfrm>
            <a:off x="3575831" y="2905"/>
            <a:ext cx="3515186" cy="256731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8A57970-E7F0-802F-A89A-C0DE22B80E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45" b="12199"/>
          <a:stretch/>
        </p:blipFill>
        <p:spPr>
          <a:xfrm>
            <a:off x="-10425" y="2573282"/>
            <a:ext cx="3426956" cy="2570217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A5D79A0-489B-9167-1304-F56A6FA5D2F2}"/>
              </a:ext>
            </a:extLst>
          </p:cNvPr>
          <p:cNvSpPr txBox="1"/>
          <p:nvPr/>
        </p:nvSpPr>
        <p:spPr>
          <a:xfrm rot="5400000">
            <a:off x="6119585" y="1893494"/>
            <a:ext cx="41867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0A0A0A"/>
                </a:solidFill>
                <a:latin typeface="Livvic"/>
                <a:sym typeface="Livvic"/>
              </a:rPr>
              <a:t>TENDENZE DI MERCATO FUTURE</a:t>
            </a:r>
            <a:endParaRPr lang="it-IT" sz="2800" b="1" dirty="0">
              <a:solidFill>
                <a:srgbClr val="0A0A0A"/>
              </a:solidFill>
              <a:latin typeface="Livvic"/>
              <a:sym typeface="Livvic"/>
            </a:endParaRPr>
          </a:p>
        </p:txBody>
      </p:sp>
      <p:sp>
        <p:nvSpPr>
          <p:cNvPr id="35" name="Google Shape;361;p39">
            <a:extLst>
              <a:ext uri="{FF2B5EF4-FFF2-40B4-BE49-F238E27FC236}">
                <a16:creationId xmlns:a16="http://schemas.microsoft.com/office/drawing/2014/main" id="{3357F42C-BED8-7E3A-8F97-A01656E303CC}"/>
              </a:ext>
            </a:extLst>
          </p:cNvPr>
          <p:cNvSpPr/>
          <p:nvPr/>
        </p:nvSpPr>
        <p:spPr>
          <a:xfrm>
            <a:off x="3416531" y="8695"/>
            <a:ext cx="159300" cy="2570400"/>
          </a:xfrm>
          <a:prstGeom prst="rect">
            <a:avLst/>
          </a:prstGeom>
          <a:solidFill>
            <a:srgbClr val="F5B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1;p39">
            <a:extLst>
              <a:ext uri="{FF2B5EF4-FFF2-40B4-BE49-F238E27FC236}">
                <a16:creationId xmlns:a16="http://schemas.microsoft.com/office/drawing/2014/main" id="{3DC4B6E4-5C8D-BC5F-811E-C94C080967AF}"/>
              </a:ext>
            </a:extLst>
          </p:cNvPr>
          <p:cNvSpPr/>
          <p:nvPr/>
        </p:nvSpPr>
        <p:spPr>
          <a:xfrm>
            <a:off x="3416531" y="2573190"/>
            <a:ext cx="159300" cy="2570400"/>
          </a:xfrm>
          <a:prstGeom prst="rect">
            <a:avLst/>
          </a:prstGeom>
          <a:solidFill>
            <a:srgbClr val="FF73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69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25DE3E3-E7C9-32EF-9FF4-721244FAB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5" r="18920"/>
          <a:stretch/>
        </p:blipFill>
        <p:spPr>
          <a:xfrm>
            <a:off x="4447309" y="0"/>
            <a:ext cx="4700276" cy="5148000"/>
          </a:xfrm>
          <a:prstGeom prst="rect">
            <a:avLst/>
          </a:prstGeom>
        </p:spPr>
      </p:pic>
      <p:sp>
        <p:nvSpPr>
          <p:cNvPr id="573" name="Google Shape;573;p49"/>
          <p:cNvSpPr/>
          <p:nvPr/>
        </p:nvSpPr>
        <p:spPr>
          <a:xfrm rot="5400000">
            <a:off x="611038" y="208222"/>
            <a:ext cx="4170198" cy="4815753"/>
          </a:xfrm>
          <a:prstGeom prst="rect">
            <a:avLst/>
          </a:prstGeom>
          <a:solidFill>
            <a:srgbClr val="A8D0F0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1B5B973-A221-9103-B501-93E37F1B5C6D}"/>
              </a:ext>
            </a:extLst>
          </p:cNvPr>
          <p:cNvSpPr txBox="1"/>
          <p:nvPr/>
        </p:nvSpPr>
        <p:spPr>
          <a:xfrm>
            <a:off x="483550" y="1813827"/>
            <a:ext cx="3963759" cy="261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Per essere competitivi in un mercato dove i prodotti di qualità devono essere accompagnati da un’esperienza di acquisto unica, un servizio eccellente e comodità di acquistare in qualsiasi luogo e momento, la strategia commerciale deve considerare una moltitudine di aspetti: “Il prodotto, fulcro da cui parte tutto, l’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omnicanalità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, la capillarità della distribuzione e la comprensione del cliente di riferimento, dei suoi desideri. Solo Swarovski è in grado di produrre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affordable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complications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, ovvero famiglie di gioielli che, per la loro complessità ed esperienza produttiva, si avvicinano al mondo dell’alta gioielleria, mantenendo al contempo un prezzo accessibile per il pubblico”.</a:t>
            </a:r>
          </a:p>
        </p:txBody>
      </p:sp>
      <p:sp>
        <p:nvSpPr>
          <p:cNvPr id="21" name="Google Shape;165;p27">
            <a:extLst>
              <a:ext uri="{FF2B5EF4-FFF2-40B4-BE49-F238E27FC236}">
                <a16:creationId xmlns:a16="http://schemas.microsoft.com/office/drawing/2014/main" id="{87B1A669-25DA-1439-E23F-7230EDFFB3C9}"/>
              </a:ext>
            </a:extLst>
          </p:cNvPr>
          <p:cNvSpPr txBox="1">
            <a:spLocks/>
          </p:cNvSpPr>
          <p:nvPr/>
        </p:nvSpPr>
        <p:spPr>
          <a:xfrm>
            <a:off x="483550" y="804650"/>
            <a:ext cx="4174635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it-IT" dirty="0">
                <a:solidFill>
                  <a:srgbClr val="0A0A0A"/>
                </a:solidFill>
              </a:rPr>
              <a:t>STRATEGIA COMMERCIALE</a:t>
            </a:r>
          </a:p>
        </p:txBody>
      </p:sp>
    </p:spTree>
    <p:extLst>
      <p:ext uri="{BB962C8B-B14F-4D97-AF65-F5344CB8AC3E}">
        <p14:creationId xmlns:p14="http://schemas.microsoft.com/office/powerpoint/2010/main" val="2072002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3462351-8C05-D631-0750-8568D78AC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2" r="9523"/>
          <a:stretch/>
        </p:blipFill>
        <p:spPr>
          <a:xfrm>
            <a:off x="181" y="0"/>
            <a:ext cx="4261654" cy="5143500"/>
          </a:xfrm>
          <a:prstGeom prst="rect">
            <a:avLst/>
          </a:prstGeom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5265918" y="1619047"/>
            <a:ext cx="3362693" cy="2807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000"/>
              </a:lnSpc>
            </a:pPr>
            <a:r>
              <a:rPr lang="it-IT" dirty="0">
                <a:solidFill>
                  <a:srgbClr val="0A0A0A"/>
                </a:solidFill>
                <a:sym typeface="Arial"/>
              </a:rPr>
              <a:t>Nel 2021, Swarovski ha deciso di rendersi ulteriormente innovativa, ridisegnando il logo aziendale e creando un’identità nuova, il cui scopo è quello di invitare i propri consumatori ad accendere i propri sogni attraverso lo slogan “Ignite </a:t>
            </a:r>
            <a:r>
              <a:rPr lang="it-IT" dirty="0" err="1">
                <a:solidFill>
                  <a:srgbClr val="0A0A0A"/>
                </a:solidFill>
                <a:sym typeface="Arial"/>
              </a:rPr>
              <a:t>your</a:t>
            </a:r>
            <a:r>
              <a:rPr lang="it-IT" dirty="0">
                <a:solidFill>
                  <a:srgbClr val="0A0A0A"/>
                </a:solidFill>
                <a:sym typeface="Arial"/>
              </a:rPr>
              <a:t> dreams”. Il nuovo design è stato creato dallo studio newyorkese General Idea e inaugura il 125° anniversario dell'azienda Swarovski con il nuovo logo, dagli stili tipografici sperimentali, al packaging colorato e allo stesso tempo lussuoso, all'esperienza di vendita coinvolgente e totalmente nuova per l’impresa. </a:t>
            </a:r>
            <a:endParaRPr dirty="0">
              <a:solidFill>
                <a:srgbClr val="0A0A0A"/>
              </a:solidFill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5205436" y="717324"/>
            <a:ext cx="354509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it-IT" dirty="0">
                <a:solidFill>
                  <a:srgbClr val="0A0A0A"/>
                </a:solidFill>
              </a:rPr>
              <a:t>REBRANDING DEL LOGO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8781900" y="1712320"/>
            <a:ext cx="362100" cy="1988700"/>
          </a:xfrm>
          <a:prstGeom prst="rect">
            <a:avLst/>
          </a:prstGeom>
          <a:solidFill>
            <a:srgbClr val="FF737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3859933" y="1765314"/>
            <a:ext cx="1345503" cy="1988700"/>
          </a:xfrm>
          <a:prstGeom prst="rect">
            <a:avLst/>
          </a:prstGeom>
          <a:solidFill>
            <a:srgbClr val="F5B92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26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61;p39">
            <a:extLst>
              <a:ext uri="{FF2B5EF4-FFF2-40B4-BE49-F238E27FC236}">
                <a16:creationId xmlns:a16="http://schemas.microsoft.com/office/drawing/2014/main" id="{79E9BC0D-9A1B-DB02-22DD-F5463BAFC7A1}"/>
              </a:ext>
            </a:extLst>
          </p:cNvPr>
          <p:cNvSpPr/>
          <p:nvPr/>
        </p:nvSpPr>
        <p:spPr>
          <a:xfrm>
            <a:off x="3575831" y="2572165"/>
            <a:ext cx="3575831" cy="2570400"/>
          </a:xfrm>
          <a:prstGeom prst="rect">
            <a:avLst/>
          </a:prstGeom>
          <a:solidFill>
            <a:srgbClr val="FF73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61;p39">
            <a:extLst>
              <a:ext uri="{FF2B5EF4-FFF2-40B4-BE49-F238E27FC236}">
                <a16:creationId xmlns:a16="http://schemas.microsoft.com/office/drawing/2014/main" id="{3357F42C-BED8-7E3A-8F97-A01656E303CC}"/>
              </a:ext>
            </a:extLst>
          </p:cNvPr>
          <p:cNvSpPr/>
          <p:nvPr/>
        </p:nvSpPr>
        <p:spPr>
          <a:xfrm>
            <a:off x="0" y="-7378"/>
            <a:ext cx="3575831" cy="2570400"/>
          </a:xfrm>
          <a:prstGeom prst="rect">
            <a:avLst/>
          </a:prstGeom>
          <a:solidFill>
            <a:srgbClr val="A8D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350695" y="24654"/>
            <a:ext cx="2821279" cy="2555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000"/>
              </a:lnSpc>
            </a:pPr>
            <a:r>
              <a:rPr lang="it-IT" sz="1200" dirty="0">
                <a:solidFill>
                  <a:schemeClr val="bg1"/>
                </a:solidFill>
              </a:rPr>
              <a:t>Nel logo il cigno punta la testa verso l'alto, pronto a spiccare il volo; metafora della proiezione al futuro. Attraverso questo marchio, Swarovski vuole mantenere fedele al suo pubblico l’iconico cigno, simbolo di orgoglio per l’azienda stessa, e al contempo vuole rafforzare la sua visione verso il futuro. La caratteristica più distintiva rispetto al classico logo è la cornice posta intorno al cigno con lo scopo di delimitarlo entro dei confini.</a:t>
            </a:r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3873391" y="2700826"/>
            <a:ext cx="2980709" cy="2283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000"/>
              </a:lnSpc>
            </a:pPr>
            <a:r>
              <a:rPr lang="it-IT" sz="1200" dirty="0">
                <a:solidFill>
                  <a:schemeClr val="bg1"/>
                </a:solidFill>
              </a:rPr>
              <a:t>Il simbolo è incastonato in un ottagono ad evocare un cristallo intagliato o un diamante, permettendo così al pittogramma di poter essere presentato anche da solo.</a:t>
            </a:r>
          </a:p>
          <a:p>
            <a:pPr marL="0" indent="0">
              <a:lnSpc>
                <a:spcPct val="114000"/>
              </a:lnSpc>
            </a:pPr>
            <a:r>
              <a:rPr lang="it-IT" sz="1200" dirty="0">
                <a:solidFill>
                  <a:schemeClr val="bg1"/>
                </a:solidFill>
              </a:rPr>
              <a:t>La nuova rappresentazione si rivolge a destra, invece che a sinistra come nel passato, permettendo di accentuare ulteriormente il collo dell’animale, ora più lungo e maggiormente simile alla lettera iniziale di Swarovski “</a:t>
            </a:r>
            <a:r>
              <a:rPr lang="it-IT" sz="1200" dirty="0" err="1">
                <a:solidFill>
                  <a:schemeClr val="bg1"/>
                </a:solidFill>
              </a:rPr>
              <a:t>S</a:t>
            </a:r>
            <a:r>
              <a:rPr lang="it-IT" sz="1200" dirty="0">
                <a:solidFill>
                  <a:schemeClr val="bg1"/>
                </a:solidFill>
              </a:rPr>
              <a:t>”.</a:t>
            </a:r>
          </a:p>
          <a:p>
            <a:pPr marL="0" indent="0">
              <a:lnSpc>
                <a:spcPct val="114000"/>
              </a:lnSpc>
            </a:pPr>
            <a:r>
              <a:rPr lang="it-IT" sz="1200" dirty="0">
                <a:solidFill>
                  <a:schemeClr val="bg1"/>
                </a:solidFill>
              </a:rPr>
              <a:t> 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A5D79A0-489B-9167-1304-F56A6FA5D2F2}"/>
              </a:ext>
            </a:extLst>
          </p:cNvPr>
          <p:cNvSpPr txBox="1"/>
          <p:nvPr/>
        </p:nvSpPr>
        <p:spPr>
          <a:xfrm rot="5400000">
            <a:off x="6119585" y="2108937"/>
            <a:ext cx="4186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0A0A0A"/>
                </a:solidFill>
                <a:latin typeface="Livvic"/>
                <a:sym typeface="Livvic"/>
              </a:rPr>
              <a:t>IL NUOVO LOGO</a:t>
            </a:r>
            <a:endParaRPr lang="it-IT" sz="2800" b="1" dirty="0">
              <a:solidFill>
                <a:srgbClr val="0A0A0A"/>
              </a:solidFill>
              <a:latin typeface="Livvic"/>
              <a:sym typeface="Livv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BBBCF28-1F89-C2C6-85AE-EB4B29FCA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0" t="20883" r="59366" b="17284"/>
          <a:stretch/>
        </p:blipFill>
        <p:spPr>
          <a:xfrm>
            <a:off x="3949101" y="-9912"/>
            <a:ext cx="2459209" cy="255669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F6EBAE9-AD86-E53B-5021-ED228D3EC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30" t="19106" r="9903" b="19927"/>
          <a:stretch/>
        </p:blipFill>
        <p:spPr>
          <a:xfrm>
            <a:off x="592831" y="2580478"/>
            <a:ext cx="2220442" cy="255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5BE10AD-1401-964A-556D-7A60AD6C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45" r="7891"/>
          <a:stretch/>
        </p:blipFill>
        <p:spPr>
          <a:xfrm>
            <a:off x="411232" y="394104"/>
            <a:ext cx="4675208" cy="4355292"/>
          </a:xfrm>
          <a:prstGeom prst="rect">
            <a:avLst/>
          </a:prstGeom>
        </p:spPr>
      </p:pic>
      <p:sp>
        <p:nvSpPr>
          <p:cNvPr id="203" name="Google Shape;203;p30"/>
          <p:cNvSpPr/>
          <p:nvPr/>
        </p:nvSpPr>
        <p:spPr>
          <a:xfrm rot="-5400000">
            <a:off x="6456143" y="-217023"/>
            <a:ext cx="1057500" cy="3495750"/>
          </a:xfrm>
          <a:prstGeom prst="rect">
            <a:avLst/>
          </a:prstGeom>
          <a:solidFill>
            <a:srgbClr val="F5B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326350" y="45652"/>
            <a:ext cx="299375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I NUOVI STORE WONDERLAB</a:t>
            </a:r>
            <a:r>
              <a:rPr lang="it-IT" dirty="0">
                <a:effectLst/>
              </a:rPr>
              <a:t> </a:t>
            </a:r>
            <a:endParaRPr lang="it-IT" sz="28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4846750" y="2191699"/>
            <a:ext cx="3952950" cy="2712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it-IT" dirty="0">
                <a:solidFill>
                  <a:srgbClr val="0A0A0A"/>
                </a:solidFill>
              </a:rPr>
              <a:t>I </a:t>
            </a:r>
            <a:r>
              <a:rPr lang="it-IT" dirty="0" err="1">
                <a:solidFill>
                  <a:srgbClr val="0A0A0A"/>
                </a:solidFill>
              </a:rPr>
              <a:t>WonderLab</a:t>
            </a:r>
            <a:r>
              <a:rPr lang="it-IT" dirty="0">
                <a:solidFill>
                  <a:srgbClr val="0A0A0A"/>
                </a:solidFill>
              </a:rPr>
              <a:t> sono veri e propri negozi e laboratori di creatività che invitano i consumatori ad accedervi per poter avverare i loro sogni, celebrando la propria individualità, il tutto in un contesto inclusivo.</a:t>
            </a:r>
          </a:p>
          <a:p>
            <a:pPr>
              <a:lnSpc>
                <a:spcPct val="114000"/>
              </a:lnSpc>
            </a:pPr>
            <a:r>
              <a:rPr lang="it-IT" dirty="0">
                <a:solidFill>
                  <a:srgbClr val="0A0A0A"/>
                </a:solidFill>
              </a:rPr>
              <a:t>La campagna vuole interpretare uno stile di vita moderno in cui magia e scienza si incontrano, trasmettendo un senso di meraviglia a chiunque entri all’interno di un nuovo punto vendita. Un altro vantaggio deriva dalla scelta di vendere sia online che offline attraverso i punti vendita </a:t>
            </a:r>
            <a:r>
              <a:rPr lang="it-IT" dirty="0" err="1">
                <a:solidFill>
                  <a:srgbClr val="0A0A0A"/>
                </a:solidFill>
              </a:rPr>
              <a:t>Wonderlab</a:t>
            </a:r>
            <a:r>
              <a:rPr lang="it-IT" dirty="0">
                <a:solidFill>
                  <a:srgbClr val="0A0A0A"/>
                </a:solidFill>
              </a:rPr>
              <a:t>, poiché solo così si ha la possibilità di trasmettere realmente alla clientela l’affascinante esperienza d’acquisto.</a:t>
            </a:r>
          </a:p>
          <a:p>
            <a:pPr marL="152400" indent="0">
              <a:lnSpc>
                <a:spcPct val="114000"/>
              </a:lnSpc>
              <a:buClr>
                <a:schemeClr val="accent1"/>
              </a:buClr>
            </a:pPr>
            <a:r>
              <a:rPr lang="it-IT" dirty="0">
                <a:solidFill>
                  <a:srgbClr val="0A0A0A"/>
                </a:solidFill>
              </a:rPr>
              <a:t>. </a:t>
            </a: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995502"/>
            <a:ext cx="1057500" cy="1070700"/>
          </a:xfrm>
          <a:prstGeom prst="rect">
            <a:avLst/>
          </a:prstGeom>
          <a:solidFill>
            <a:srgbClr val="FF7370">
              <a:alpha val="8509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344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5885400" y="810700"/>
            <a:ext cx="1329600" cy="4370100"/>
          </a:xfrm>
          <a:prstGeom prst="rect">
            <a:avLst/>
          </a:prstGeom>
          <a:solidFill>
            <a:srgbClr val="A8D0F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7"/>
          <p:cNvSpPr/>
          <p:nvPr/>
        </p:nvSpPr>
        <p:spPr>
          <a:xfrm>
            <a:off x="4080263" y="975325"/>
            <a:ext cx="2472087" cy="1165200"/>
          </a:xfrm>
          <a:prstGeom prst="rect">
            <a:avLst/>
          </a:prstGeom>
          <a:solidFill>
            <a:srgbClr val="FF73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A8D0F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19999" y="975325"/>
            <a:ext cx="2472087" cy="1165200"/>
          </a:xfrm>
          <a:prstGeom prst="rect">
            <a:avLst/>
          </a:prstGeom>
          <a:solidFill>
            <a:srgbClr val="FF73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 rot="5400000">
            <a:off x="6925632" y="1748972"/>
            <a:ext cx="2509236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PRO E CONTRO DEL BRAND</a:t>
            </a:r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880831" y="2190941"/>
            <a:ext cx="237777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indent="-171450">
              <a:lnSpc>
                <a:spcPct val="114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0A0A0A"/>
                </a:solidFill>
              </a:rPr>
              <a:t>Qualità del cristallo</a:t>
            </a:r>
          </a:p>
          <a:p>
            <a:pPr marL="628650" indent="-171450">
              <a:lnSpc>
                <a:spcPct val="114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0A0A0A"/>
                </a:solidFill>
              </a:rPr>
              <a:t>Design elegante</a:t>
            </a:r>
          </a:p>
          <a:p>
            <a:pPr marL="628650" indent="-171450">
              <a:lnSpc>
                <a:spcPct val="114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0A0A0A"/>
                </a:solidFill>
              </a:rPr>
              <a:t>Ampia varietà di prodotti</a:t>
            </a:r>
          </a:p>
          <a:p>
            <a:pPr marL="628650" indent="-171450">
              <a:lnSpc>
                <a:spcPct val="114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0A0A0A"/>
                </a:solidFill>
              </a:rPr>
              <a:t>Esclusività </a:t>
            </a:r>
          </a:p>
          <a:p>
            <a:pPr marL="628650" indent="-171450">
              <a:lnSpc>
                <a:spcPct val="114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0A0A0A"/>
                </a:solidFill>
              </a:rPr>
              <a:t>Innovazione tecnologica</a:t>
            </a:r>
          </a:p>
          <a:p>
            <a:pPr marL="628650" indent="-171450">
              <a:lnSpc>
                <a:spcPct val="114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0A0A0A"/>
                </a:solidFill>
              </a:rPr>
              <a:t>Artigianalità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3516594" y="2175513"/>
            <a:ext cx="237777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indent="-171450" algn="l">
              <a:lnSpc>
                <a:spcPct val="114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0A0A0A"/>
                </a:solidFill>
              </a:rPr>
              <a:t>Prezzo elevato</a:t>
            </a:r>
          </a:p>
          <a:p>
            <a:pPr marL="628650" indent="-171450" algn="l">
              <a:lnSpc>
                <a:spcPct val="114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0A0A0A"/>
                </a:solidFill>
              </a:rPr>
              <a:t>Imitazioni e contraffazioni, a causa della popolarità del marchio</a:t>
            </a:r>
          </a:p>
          <a:p>
            <a:pPr marL="628650" indent="-171450" algn="l">
              <a:lnSpc>
                <a:spcPct val="114000"/>
              </a:lnSpc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0A0A0A"/>
                </a:solidFill>
              </a:rPr>
              <a:t>Sensibilità economica: in periodi economici difficili, i consumatori potrebbero ridurre le spese per prodotti di lusso, influenzando le vendite di Swarovski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4148053" y="1570233"/>
            <a:ext cx="154681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PUNTI DEBOLI</a:t>
            </a: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1541655" y="1566513"/>
            <a:ext cx="193722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PUNTI DI FORZA</a:t>
            </a:r>
          </a:p>
        </p:txBody>
      </p:sp>
    </p:spTree>
    <p:extLst>
      <p:ext uri="{BB962C8B-B14F-4D97-AF65-F5344CB8AC3E}">
        <p14:creationId xmlns:p14="http://schemas.microsoft.com/office/powerpoint/2010/main" val="3768902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B8E923E-D96E-6A5D-4268-68E58FC25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3"/>
          <a:stretch/>
        </p:blipFill>
        <p:spPr>
          <a:xfrm>
            <a:off x="-262581" y="-207645"/>
            <a:ext cx="9406581" cy="5351145"/>
          </a:xfrm>
          <a:prstGeom prst="rect">
            <a:avLst/>
          </a:prstGeom>
        </p:spPr>
      </p:pic>
      <p:sp>
        <p:nvSpPr>
          <p:cNvPr id="212" name="Google Shape;212;p31"/>
          <p:cNvSpPr/>
          <p:nvPr/>
        </p:nvSpPr>
        <p:spPr>
          <a:xfrm rot="-5400000">
            <a:off x="3795450" y="225025"/>
            <a:ext cx="1553100" cy="7985100"/>
          </a:xfrm>
          <a:prstGeom prst="rect">
            <a:avLst/>
          </a:prstGeom>
          <a:solidFill>
            <a:srgbClr val="F5B92C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>
            <a:off x="798796" y="3320762"/>
            <a:ext cx="6649408" cy="1673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br>
              <a:rPr lang="it-IT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it-IT" dirty="0">
                <a:solidFill>
                  <a:schemeClr val="lt1"/>
                </a:solidFill>
              </a:rPr>
              <a:t>Swarovski si impegna da decenni per la produzione di cristalli sostenibili, con una nuova strategia focalizzata su sei aree di impatto ambientale e sociale entro il 2030, come ad esempio l'approvvigionamento responsabile dei metalli. La trasformazione dei processi produttivi ha già portato a risultati significativi, come una capsule </a:t>
            </a:r>
            <a:r>
              <a:rPr lang="it-IT" dirty="0" err="1">
                <a:solidFill>
                  <a:schemeClr val="lt1"/>
                </a:solidFill>
              </a:rPr>
              <a:t>collection</a:t>
            </a:r>
            <a:r>
              <a:rPr lang="it-IT" dirty="0">
                <a:solidFill>
                  <a:schemeClr val="lt1"/>
                </a:solidFill>
              </a:rPr>
              <a:t> con metalli riciclati e un packaging certificato. Per quanto riguarda i materiali, Swarovski ha eliminato l'uso del piombo nei cristalli prodotti dal 2012, sviluppando una tecnologia unica che mantiene la brillantezza senza utilizzare biossido di piombo.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165;p27">
            <a:extLst>
              <a:ext uri="{FF2B5EF4-FFF2-40B4-BE49-F238E27FC236}">
                <a16:creationId xmlns:a16="http://schemas.microsoft.com/office/drawing/2014/main" id="{6B66D76F-2789-E1F7-B4B0-840C3394897F}"/>
              </a:ext>
            </a:extLst>
          </p:cNvPr>
          <p:cNvSpPr txBox="1">
            <a:spLocks/>
          </p:cNvSpPr>
          <p:nvPr/>
        </p:nvSpPr>
        <p:spPr>
          <a:xfrm>
            <a:off x="798796" y="211509"/>
            <a:ext cx="3866255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b="1" dirty="0">
                <a:solidFill>
                  <a:schemeClr val="bg1"/>
                </a:solidFill>
                <a:latin typeface="Livvic"/>
                <a:sym typeface="Livvic"/>
              </a:rPr>
              <a:t>SOSTENIBILITÀ</a:t>
            </a:r>
          </a:p>
        </p:txBody>
      </p:sp>
    </p:spTree>
    <p:extLst>
      <p:ext uri="{BB962C8B-B14F-4D97-AF65-F5344CB8AC3E}">
        <p14:creationId xmlns:p14="http://schemas.microsoft.com/office/powerpoint/2010/main" val="110630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9916D28-6032-7AEF-FFE7-28FF5A89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66255" cy="5143500"/>
          </a:xfrm>
          <a:prstGeom prst="rect">
            <a:avLst/>
          </a:prstGeom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868022" y="1454626"/>
            <a:ext cx="3866253" cy="2807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000"/>
              </a:lnSpc>
            </a:pPr>
            <a:r>
              <a:rPr lang="it-IT" dirty="0">
                <a:solidFill>
                  <a:srgbClr val="0A0A0A"/>
                </a:solidFill>
              </a:rPr>
              <a:t>Difendiamo l’espressione personale e l’individualità</a:t>
            </a:r>
          </a:p>
          <a:p>
            <a:pPr marL="0" indent="0" algn="l">
              <a:lnSpc>
                <a:spcPct val="114000"/>
              </a:lnSpc>
            </a:pPr>
            <a:r>
              <a:rPr lang="it-IT" dirty="0">
                <a:solidFill>
                  <a:srgbClr val="0A0A0A"/>
                </a:solidFill>
              </a:rPr>
              <a:t>Noi di Swarovski, sosteniamo con gioia i nostri colleghi LGBTQ e il Pride, sempre ed ogni giorno. Ci adoperiamo per far emergere il meglio di ognuno, assicurandoci che tutti abbiano la libertà di esprimersi in un ambiente di lavoro sicuro e solidale. Pensiamo che l’essenza del Pride consista nello stare fianco a fianco all’insegna dell’amore e dell’amicizia, nell‘insegnare la tolleranza, educare sulla storia della comunità LGBTQ+ e continuare a progredire verso l’uguaglianza. Ogni essere umano ha il diritto di sentirsi a proprio agio con se stesso.</a:t>
            </a:r>
          </a:p>
          <a:p>
            <a:pPr marL="0" indent="0" algn="l">
              <a:lnSpc>
                <a:spcPct val="114000"/>
              </a:lnSpc>
            </a:pPr>
            <a:r>
              <a:rPr lang="it-IT" dirty="0">
                <a:solidFill>
                  <a:srgbClr val="0A0A0A"/>
                </a:solidFill>
              </a:rPr>
              <a:t>Siamo un brand fondato sull’uguaglianza e l’inclusività, promuoviamo la diversità e celebriamo sempre l‘individualità di ciascuno.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A0A0A"/>
              </a:solidFill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868022" y="790682"/>
            <a:ext cx="3866255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it-IT" dirty="0">
                <a:solidFill>
                  <a:srgbClr val="0A0A0A"/>
                </a:solidFill>
              </a:rPr>
              <a:t>SWAROVSKI</a:t>
            </a:r>
            <a:r>
              <a:rPr lang="it-IT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solidFill>
                  <a:srgbClr val="0A0A0A"/>
                </a:solidFill>
              </a:rPr>
              <a:t>E PRIDE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8781900" y="1712320"/>
            <a:ext cx="362100" cy="1988700"/>
          </a:xfrm>
          <a:prstGeom prst="rect">
            <a:avLst/>
          </a:prstGeom>
          <a:solidFill>
            <a:srgbClr val="FF737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3337068" y="1712320"/>
            <a:ext cx="1476002" cy="1988700"/>
          </a:xfrm>
          <a:prstGeom prst="rect">
            <a:avLst/>
          </a:prstGeom>
          <a:solidFill>
            <a:srgbClr val="A8D0F0">
              <a:alpha val="7647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807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2;p47">
            <a:extLst>
              <a:ext uri="{FF2B5EF4-FFF2-40B4-BE49-F238E27FC236}">
                <a16:creationId xmlns:a16="http://schemas.microsoft.com/office/drawing/2014/main" id="{7295E423-B9D6-0A5A-BB6C-224DDAD5F993}"/>
              </a:ext>
            </a:extLst>
          </p:cNvPr>
          <p:cNvSpPr/>
          <p:nvPr/>
        </p:nvSpPr>
        <p:spPr>
          <a:xfrm>
            <a:off x="0" y="0"/>
            <a:ext cx="2472087" cy="1165200"/>
          </a:xfrm>
          <a:prstGeom prst="rect">
            <a:avLst/>
          </a:prstGeom>
          <a:solidFill>
            <a:srgbClr val="FF73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D566D1-29DE-762C-BA50-5B840C6D27B8}"/>
              </a:ext>
            </a:extLst>
          </p:cNvPr>
          <p:cNvSpPr txBox="1"/>
          <p:nvPr/>
        </p:nvSpPr>
        <p:spPr>
          <a:xfrm>
            <a:off x="623455" y="320990"/>
            <a:ext cx="5261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A0A0A"/>
                </a:solidFill>
                <a:latin typeface="Livvic"/>
                <a:sym typeface="Livvic"/>
              </a:rPr>
              <a:t>SITOGRAFIA</a:t>
            </a:r>
          </a:p>
        </p:txBody>
      </p:sp>
      <p:sp>
        <p:nvSpPr>
          <p:cNvPr id="5" name="Google Shape;163;p27">
            <a:extLst>
              <a:ext uri="{FF2B5EF4-FFF2-40B4-BE49-F238E27FC236}">
                <a16:creationId xmlns:a16="http://schemas.microsoft.com/office/drawing/2014/main" id="{4E507AD8-935D-DDBB-1D1E-00CA0220E068}"/>
              </a:ext>
            </a:extLst>
          </p:cNvPr>
          <p:cNvSpPr/>
          <p:nvPr/>
        </p:nvSpPr>
        <p:spPr>
          <a:xfrm>
            <a:off x="7667998" y="3154800"/>
            <a:ext cx="1476002" cy="1988700"/>
          </a:xfrm>
          <a:prstGeom prst="rect">
            <a:avLst/>
          </a:prstGeom>
          <a:solidFill>
            <a:srgbClr val="A8D0F0">
              <a:alpha val="7647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4;p27">
            <a:extLst>
              <a:ext uri="{FF2B5EF4-FFF2-40B4-BE49-F238E27FC236}">
                <a16:creationId xmlns:a16="http://schemas.microsoft.com/office/drawing/2014/main" id="{514652CE-A386-65F7-279F-A2E7605DE0C7}"/>
              </a:ext>
            </a:extLst>
          </p:cNvPr>
          <p:cNvSpPr txBox="1">
            <a:spLocks/>
          </p:cNvSpPr>
          <p:nvPr/>
        </p:nvSpPr>
        <p:spPr>
          <a:xfrm flipH="1">
            <a:off x="623454" y="1486190"/>
            <a:ext cx="7044543" cy="2807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https://www.ilsole24ore.com/art/swarovski-addio-prodotti-di-massa-futuro-ora-e-lusso-ADmH9jOB</a:t>
            </a:r>
            <a:endParaRPr lang="it-IT" sz="1200" dirty="0">
              <a:solidFill>
                <a:srgbClr val="0A0A0A"/>
              </a:solidFill>
              <a:latin typeface="Catamaran Light"/>
              <a:cs typeface="Catamaran Light"/>
              <a:sym typeface="Catamaran Light"/>
            </a:endParaRPr>
          </a:p>
          <a:p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 </a:t>
            </a:r>
          </a:p>
          <a:p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Tendenze di mercato (intervista 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</a:rPr>
              <a:t>Michele Molon): 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https://forbes.it/2022/12/19/swarovski-futuro-alta-gioielleria/</a:t>
            </a:r>
            <a:endParaRPr lang="it-IT" sz="1200" dirty="0">
              <a:solidFill>
                <a:srgbClr val="0A0A0A"/>
              </a:solidFill>
              <a:latin typeface="Catamaran Light"/>
              <a:cs typeface="Catamaran Light"/>
              <a:sym typeface="Catamaran Light"/>
            </a:endParaRPr>
          </a:p>
          <a:p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 </a:t>
            </a:r>
          </a:p>
          <a:p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https://marketingsemplice.community/la-nuova-strategia-di-swarovski/</a:t>
            </a:r>
            <a:endParaRPr lang="it-IT" sz="1200" dirty="0">
              <a:solidFill>
                <a:srgbClr val="0A0A0A"/>
              </a:solidFill>
              <a:latin typeface="Catamaran Light"/>
              <a:cs typeface="Catamaran Light"/>
              <a:sym typeface="Catamaran Light"/>
            </a:endParaRPr>
          </a:p>
          <a:p>
            <a:endParaRPr lang="it-IT" sz="1200" dirty="0">
              <a:solidFill>
                <a:srgbClr val="0A0A0A"/>
              </a:solidFill>
              <a:latin typeface="Catamaran Light"/>
              <a:cs typeface="Catamaran Light"/>
              <a:sym typeface="Catamaran Light"/>
            </a:endParaRPr>
          </a:p>
          <a:p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Swarosvki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e pride: 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https://www.swarovski.com/it-IT/s-swarovski-pride/</a:t>
            </a:r>
            <a:endParaRPr lang="it-IT" sz="1200" dirty="0">
              <a:solidFill>
                <a:srgbClr val="0A0A0A"/>
              </a:solidFill>
              <a:latin typeface="Catamaran Light"/>
              <a:cs typeface="Catamaran Light"/>
              <a:sym typeface="Catamaran Light"/>
            </a:endParaRPr>
          </a:p>
          <a:p>
            <a:endParaRPr lang="it-IT" sz="1200" dirty="0">
              <a:solidFill>
                <a:srgbClr val="0A0A0A"/>
              </a:solidFill>
              <a:latin typeface="Catamaran Light"/>
              <a:cs typeface="Catamaran Light"/>
              <a:sym typeface="Catamaran Light"/>
            </a:endParaRPr>
          </a:p>
          <a:p>
            <a:pPr>
              <a:lnSpc>
                <a:spcPct val="114000"/>
              </a:lnSpc>
            </a:pPr>
            <a:endParaRPr lang="it-IT" dirty="0">
              <a:solidFill>
                <a:srgbClr val="0A0A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6337736-3C1C-A723-EDBE-A8CADE384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52" y="427100"/>
            <a:ext cx="3104099" cy="4289300"/>
          </a:xfrm>
          <a:prstGeom prst="rect">
            <a:avLst/>
          </a:prstGeom>
        </p:spPr>
      </p:pic>
      <p:sp>
        <p:nvSpPr>
          <p:cNvPr id="203" name="Google Shape;203;p30"/>
          <p:cNvSpPr/>
          <p:nvPr/>
        </p:nvSpPr>
        <p:spPr>
          <a:xfrm rot="-5400000">
            <a:off x="6349650" y="-21198"/>
            <a:ext cx="1057500" cy="3104100"/>
          </a:xfrm>
          <a:prstGeom prst="rect">
            <a:avLst/>
          </a:prstGeom>
          <a:solidFill>
            <a:srgbClr val="F5B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326350" y="45652"/>
            <a:ext cx="299375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INTRODUZIONE</a:t>
            </a:r>
            <a:r>
              <a:rPr lang="it-IT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</a:t>
            </a:r>
            <a:r>
              <a:rPr lang="it-IT" dirty="0">
                <a:solidFill>
                  <a:schemeClr val="lt1"/>
                </a:solidFill>
              </a:rPr>
              <a:t>DEL</a:t>
            </a:r>
            <a:r>
              <a:rPr lang="it-IT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</a:t>
            </a:r>
            <a:r>
              <a:rPr lang="it-IT" dirty="0">
                <a:solidFill>
                  <a:schemeClr val="lt1"/>
                </a:solidFill>
              </a:rPr>
              <a:t>BRAND</a:t>
            </a:r>
            <a:r>
              <a:rPr lang="it-IT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</a:t>
            </a:r>
            <a:endParaRPr lang="it-IT" sz="28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196790" y="2267426"/>
            <a:ext cx="323366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accent1"/>
              </a:buClr>
            </a:pPr>
            <a:r>
              <a:rPr lang="it-IT" dirty="0">
                <a:solidFill>
                  <a:srgbClr val="0A0A0A"/>
                </a:solidFill>
              </a:rPr>
              <a:t>L’azienda di famiglia Swarovski, arrivata alla quinta generazione, è nata del 1895 a </a:t>
            </a:r>
            <a:r>
              <a:rPr lang="it-IT" dirty="0" err="1">
                <a:solidFill>
                  <a:srgbClr val="0A0A0A"/>
                </a:solidFill>
              </a:rPr>
              <a:t>Wattens</a:t>
            </a:r>
            <a:r>
              <a:rPr lang="it-IT" dirty="0">
                <a:solidFill>
                  <a:srgbClr val="0A0A0A"/>
                </a:solidFill>
              </a:rPr>
              <a:t>, un piccolo comune austriaco.</a:t>
            </a:r>
          </a:p>
          <a:p>
            <a:pPr marL="152400" indent="0">
              <a:lnSpc>
                <a:spcPct val="115000"/>
              </a:lnSpc>
              <a:buClr>
                <a:schemeClr val="accent1"/>
              </a:buClr>
            </a:pPr>
            <a:r>
              <a:rPr lang="it-IT" dirty="0">
                <a:solidFill>
                  <a:srgbClr val="0A0A0A"/>
                </a:solidFill>
              </a:rPr>
              <a:t>La sua produzione iniziò grazie alla brevettazione di un nuovo macchinario, registrato dal suo fondatore, Daniel Swarovski.</a:t>
            </a:r>
          </a:p>
          <a:p>
            <a:pPr marL="152400" indent="0">
              <a:lnSpc>
                <a:spcPct val="115000"/>
              </a:lnSpc>
              <a:buClr>
                <a:schemeClr val="accent1"/>
              </a:buClr>
            </a:pPr>
            <a:r>
              <a:rPr lang="it-IT" dirty="0">
                <a:solidFill>
                  <a:srgbClr val="0A0A0A"/>
                </a:solidFill>
              </a:rPr>
              <a:t>Anche la composizione del cristallo Swarovski è segreta, anche se è ormai risaputo che deriva da una speciale combinazione che univa cristallo e piombo. </a:t>
            </a: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995502"/>
            <a:ext cx="1057500" cy="1070700"/>
          </a:xfrm>
          <a:prstGeom prst="rect">
            <a:avLst/>
          </a:prstGeom>
          <a:solidFill>
            <a:srgbClr val="FF7370">
              <a:alpha val="8509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80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9EB6278-C593-B00C-FB85-B731A61A4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47" r="20423"/>
          <a:stretch/>
        </p:blipFill>
        <p:spPr>
          <a:xfrm>
            <a:off x="5644342" y="0"/>
            <a:ext cx="3499658" cy="5143500"/>
          </a:xfrm>
          <a:prstGeom prst="rect">
            <a:avLst/>
          </a:prstGeom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1747405" cy="1988700"/>
          </a:xfrm>
          <a:prstGeom prst="rect">
            <a:avLst/>
          </a:prstGeom>
          <a:solidFill>
            <a:srgbClr val="A8D0F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86497" y="1723307"/>
            <a:ext cx="4102042" cy="2807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lnSpc>
                <a:spcPct val="115000"/>
              </a:lnSpc>
              <a:buClr>
                <a:schemeClr val="accent1"/>
              </a:buClr>
            </a:pPr>
            <a:r>
              <a:rPr lang="it-IT" dirty="0">
                <a:solidFill>
                  <a:srgbClr val="0A0A0A"/>
                </a:solidFill>
              </a:rPr>
              <a:t>L’idea di Daniel Swarovski era di creare un “diamante accessibile a tutti” e così successe. </a:t>
            </a:r>
          </a:p>
          <a:p>
            <a:pPr marL="152400" indent="0" algn="l">
              <a:lnSpc>
                <a:spcPct val="115000"/>
              </a:lnSpc>
              <a:buClr>
                <a:schemeClr val="accent1"/>
              </a:buClr>
            </a:pPr>
            <a:r>
              <a:rPr lang="it-IT" dirty="0">
                <a:solidFill>
                  <a:srgbClr val="0A0A0A"/>
                </a:solidFill>
              </a:rPr>
              <a:t>Swarovski iniziò il suo percorso producendo statuette di cavalli e cigni in cristallo, piano piano nel tempo, si è estesa ai bijoux, anelli, collane, braccialetti e charm. </a:t>
            </a:r>
          </a:p>
          <a:p>
            <a:pPr marL="152400" indent="0" algn="l">
              <a:lnSpc>
                <a:spcPct val="115000"/>
              </a:lnSpc>
              <a:buClr>
                <a:schemeClr val="accent1"/>
              </a:buClr>
            </a:pPr>
            <a:r>
              <a:rPr lang="it-IT" dirty="0">
                <a:solidFill>
                  <a:srgbClr val="0A0A0A"/>
                </a:solidFill>
              </a:rPr>
              <a:t>Tutti con quella lucentezza e brillantezza uniche.</a:t>
            </a:r>
          </a:p>
          <a:p>
            <a:pPr marL="152400" indent="0" algn="l">
              <a:lnSpc>
                <a:spcPct val="115000"/>
              </a:lnSpc>
              <a:buClr>
                <a:schemeClr val="accent1"/>
              </a:buClr>
            </a:pPr>
            <a:r>
              <a:rPr lang="it-IT" dirty="0">
                <a:solidFill>
                  <a:srgbClr val="0A0A0A"/>
                </a:solidFill>
              </a:rPr>
              <a:t>Con il tempo l'azienda è stata suddivisa in tre aree industriali: Swarovski Crystal Business, che produce principalmente cristalli, gioielli e accessori; Swarovski </a:t>
            </a:r>
            <a:r>
              <a:rPr lang="it-IT" dirty="0" err="1">
                <a:solidFill>
                  <a:srgbClr val="0A0A0A"/>
                </a:solidFill>
              </a:rPr>
              <a:t>Optik</a:t>
            </a:r>
            <a:r>
              <a:rPr lang="it-IT" dirty="0">
                <a:solidFill>
                  <a:srgbClr val="0A0A0A"/>
                </a:solidFill>
              </a:rPr>
              <a:t>, che produce strumenti ottici come telescopi, mirini telescopici per fucili e binocoli; e </a:t>
            </a:r>
            <a:r>
              <a:rPr lang="it-IT" dirty="0" err="1">
                <a:solidFill>
                  <a:srgbClr val="0A0A0A"/>
                </a:solidFill>
              </a:rPr>
              <a:t>Tyrolit</a:t>
            </a:r>
            <a:r>
              <a:rPr lang="it-IT" dirty="0">
                <a:solidFill>
                  <a:srgbClr val="0A0A0A"/>
                </a:solidFill>
              </a:rPr>
              <a:t>, un produttore di utensili per molatura, segatura, foratura e ravvivatura, nonché fornitore di utensili e macchine.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A0A0A"/>
              </a:solidFill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10893" y="1042738"/>
            <a:ext cx="4102043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A0A0A"/>
                </a:solidFill>
              </a:rPr>
              <a:t>STORIA DEL BRAND</a:t>
            </a:r>
            <a:endParaRPr dirty="0">
              <a:solidFill>
                <a:srgbClr val="0A0A0A"/>
              </a:solidFill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FF737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04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>
            <a:spLocks noGrp="1"/>
          </p:cNvSpPr>
          <p:nvPr>
            <p:ph type="ctrTitle" idx="4"/>
          </p:nvPr>
        </p:nvSpPr>
        <p:spPr>
          <a:xfrm rot="5400000">
            <a:off x="6958798" y="1633623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A0A0A"/>
                </a:solidFill>
              </a:rPr>
              <a:t>MERCATO</a:t>
            </a:r>
            <a:endParaRPr dirty="0">
              <a:solidFill>
                <a:srgbClr val="0A0A0A"/>
              </a:solidFill>
            </a:endParaRPr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510050" y="961075"/>
            <a:ext cx="2357054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>
              <a:lnSpc>
                <a:spcPct val="115000"/>
              </a:lnSpc>
              <a:buClr>
                <a:schemeClr val="accent1"/>
              </a:buClr>
              <a:buSzPts val="1200"/>
            </a:pPr>
            <a:r>
              <a:rPr lang="it-IT" sz="1200" dirty="0">
                <a:solidFill>
                  <a:srgbClr val="0A0A0A"/>
                </a:solidFill>
              </a:rPr>
              <a:t>La nicchia di mercato principale di Swarovski è rappresentata dai gioielli e dagli accessori di cristallo di alta qualità. </a:t>
            </a:r>
            <a:endParaRPr sz="1200" dirty="0">
              <a:solidFill>
                <a:srgbClr val="0A0A0A"/>
              </a:solidFill>
            </a:endParaRPr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633949" y="65247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A0A0A"/>
                </a:solidFill>
              </a:rPr>
              <a:t>NICCHIA DI MERCATO</a:t>
            </a:r>
            <a:endParaRPr dirty="0">
              <a:solidFill>
                <a:srgbClr val="0A0A0A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633949" y="260790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A0A0A"/>
                </a:solidFill>
              </a:rPr>
              <a:t>CLIENTELA</a:t>
            </a:r>
            <a:endParaRPr dirty="0">
              <a:solidFill>
                <a:srgbClr val="0A0A0A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49" y="652475"/>
            <a:ext cx="159300" cy="1867500"/>
          </a:xfrm>
          <a:prstGeom prst="rect">
            <a:avLst/>
          </a:prstGeom>
          <a:solidFill>
            <a:srgbClr val="F5B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49" y="2623525"/>
            <a:ext cx="159300" cy="1867500"/>
          </a:xfrm>
          <a:prstGeom prst="rect">
            <a:avLst/>
          </a:prstGeom>
          <a:solidFill>
            <a:srgbClr val="F5B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896586-E3CF-4C31-B6BB-C78C48A5FB7E}"/>
              </a:ext>
            </a:extLst>
          </p:cNvPr>
          <p:cNvSpPr txBox="1"/>
          <p:nvPr/>
        </p:nvSpPr>
        <p:spPr>
          <a:xfrm>
            <a:off x="4510049" y="2992805"/>
            <a:ext cx="290490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>
              <a:lnSpc>
                <a:spcPct val="115000"/>
              </a:lnSpc>
              <a:buClr>
                <a:schemeClr val="accent1"/>
              </a:buClr>
              <a:buSzPts val="1200"/>
            </a:pP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Swarovski ha una base di clientela principalmente femminile, che include donne di tutte le età, dalla giovane alla più matura.</a:t>
            </a:r>
          </a:p>
          <a:p>
            <a:pPr marL="152400">
              <a:lnSpc>
                <a:spcPct val="115000"/>
              </a:lnSpc>
              <a:buClr>
                <a:schemeClr val="accent1"/>
              </a:buClr>
              <a:buSzPts val="1200"/>
            </a:pP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Poiché i prodotti Swarovski sono considerati di lusso, la clientela tende ad avere un reddito disponibile più elevato.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4E93E4-9A6D-22F0-40F0-C639CBE3E3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59" b="28338"/>
          <a:stretch/>
        </p:blipFill>
        <p:spPr>
          <a:xfrm>
            <a:off x="-13022" y="652473"/>
            <a:ext cx="4104871" cy="18675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279E18E-FB17-9A28-720D-1156C35894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9297"/>
          <a:stretch/>
        </p:blipFill>
        <p:spPr>
          <a:xfrm>
            <a:off x="-19631" y="2623522"/>
            <a:ext cx="4111480" cy="18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6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C2741B2B-5D5E-4134-ADC4-830412A0B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7" t="41697" r="23261" b="11272"/>
          <a:stretch/>
        </p:blipFill>
        <p:spPr>
          <a:xfrm>
            <a:off x="4208609" y="0"/>
            <a:ext cx="4935392" cy="5143500"/>
          </a:xfrm>
          <a:prstGeom prst="rect">
            <a:avLst/>
          </a:prstGeom>
        </p:spPr>
      </p:pic>
      <p:sp>
        <p:nvSpPr>
          <p:cNvPr id="573" name="Google Shape;573;p49"/>
          <p:cNvSpPr/>
          <p:nvPr/>
        </p:nvSpPr>
        <p:spPr>
          <a:xfrm rot="5400000">
            <a:off x="1070367" y="563708"/>
            <a:ext cx="3358800" cy="4309484"/>
          </a:xfrm>
          <a:prstGeom prst="rect">
            <a:avLst/>
          </a:prstGeom>
          <a:solidFill>
            <a:srgbClr val="A8D0F0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1B5B973-A221-9103-B501-93E37F1B5C6D}"/>
              </a:ext>
            </a:extLst>
          </p:cNvPr>
          <p:cNvSpPr txBox="1"/>
          <p:nvPr/>
        </p:nvSpPr>
        <p:spPr>
          <a:xfrm>
            <a:off x="737149" y="2155248"/>
            <a:ext cx="3607724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>
              <a:lnSpc>
                <a:spcPct val="115000"/>
              </a:lnSpc>
              <a:buClr>
                <a:schemeClr val="accent1"/>
              </a:buClr>
              <a:buSzPts val="1200"/>
            </a:pP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</a:rPr>
              <a:t>Il mercato in cui opera Swarovski si è ampliato grazie alla collaborazione con case di moda del settore del lusso come Chanel, Versace e Dior, ma anche con moltissimi designer come Christopher Kane e Jason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</a:rPr>
              <a:t>Wu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</a:rPr>
              <a:t>.</a:t>
            </a:r>
          </a:p>
          <a:p>
            <a:pPr marL="152400">
              <a:lnSpc>
                <a:spcPct val="115000"/>
              </a:lnSpc>
              <a:buClr>
                <a:schemeClr val="accent1"/>
              </a:buClr>
              <a:buSzPts val="1200"/>
            </a:pP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</a:rPr>
              <a:t>Importanti collaborazioni, che hanno aiutato a far entrare le preziose statuette di cristallo in tutte le case, sono state quelle con la Disney e Warner Bros. </a:t>
            </a:r>
          </a:p>
        </p:txBody>
      </p:sp>
      <p:sp>
        <p:nvSpPr>
          <p:cNvPr id="21" name="Google Shape;165;p27">
            <a:extLst>
              <a:ext uri="{FF2B5EF4-FFF2-40B4-BE49-F238E27FC236}">
                <a16:creationId xmlns:a16="http://schemas.microsoft.com/office/drawing/2014/main" id="{87B1A669-25DA-1439-E23F-7230EDFFB3C9}"/>
              </a:ext>
            </a:extLst>
          </p:cNvPr>
          <p:cNvSpPr txBox="1">
            <a:spLocks/>
          </p:cNvSpPr>
          <p:nvPr/>
        </p:nvSpPr>
        <p:spPr>
          <a:xfrm>
            <a:off x="871190" y="1345315"/>
            <a:ext cx="4102043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it-IT" dirty="0">
                <a:solidFill>
                  <a:srgbClr val="0A0A0A"/>
                </a:solidFill>
              </a:rPr>
              <a:t>COLLABORAZIONI</a:t>
            </a:r>
          </a:p>
        </p:txBody>
      </p:sp>
    </p:spTree>
    <p:extLst>
      <p:ext uri="{BB962C8B-B14F-4D97-AF65-F5344CB8AC3E}">
        <p14:creationId xmlns:p14="http://schemas.microsoft.com/office/powerpoint/2010/main" val="196514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A0A0A"/>
                </a:solidFill>
              </a:rPr>
              <a:t>VANTEGGI DEI PRODOTTI</a:t>
            </a:r>
            <a:endParaRPr sz="2400" dirty="0">
              <a:solidFill>
                <a:srgbClr val="0A0A0A"/>
              </a:solidFill>
            </a:endParaRPr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rgbClr val="F5B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378927"/>
            <a:ext cx="2490954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A0A0A"/>
                </a:solidFill>
              </a:rPr>
              <a:t>Swarovski</a:t>
            </a:r>
            <a:r>
              <a:rPr lang="it-IT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it-IT" dirty="0">
                <a:solidFill>
                  <a:srgbClr val="0A0A0A"/>
                </a:solidFill>
              </a:rPr>
              <a:t>produce prodotti come sculture in vetro, miniature, gioielli, strass, decorazioni per la casa e lampadari</a:t>
            </a:r>
            <a:endParaRPr dirty="0">
              <a:solidFill>
                <a:srgbClr val="0A0A0A"/>
              </a:solidFill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A0A0A"/>
                </a:solidFill>
              </a:rPr>
              <a:t>VARIETÀ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it-IT" dirty="0">
                <a:solidFill>
                  <a:srgbClr val="0A0A0A"/>
                </a:solidFill>
              </a:rPr>
              <a:t>DEI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it-IT" dirty="0">
                <a:solidFill>
                  <a:srgbClr val="0A0A0A"/>
                </a:solidFill>
              </a:rPr>
              <a:t>PRODOTTI</a:t>
            </a:r>
            <a:r>
              <a:rPr lang="it-IT" dirty="0">
                <a:effectLst/>
              </a:rPr>
              <a:t> </a:t>
            </a:r>
            <a:endParaRPr lang="it-IT"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1" y="387473"/>
            <a:ext cx="236116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rgbClr val="0A0A0A"/>
                </a:solidFill>
              </a:rPr>
              <a:t>QUALITÀ DEL CRISTALLO </a:t>
            </a: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185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A0A0A"/>
                </a:solidFill>
              </a:rPr>
              <a:t>i cristalli sono rinomati per chiarezza, lucentezza e precisione </a:t>
            </a:r>
            <a:endParaRPr dirty="0">
              <a:solidFill>
                <a:srgbClr val="0A0A0A"/>
              </a:solidFill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40089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A0A0A"/>
                </a:solidFill>
              </a:rPr>
              <a:t>DESIGN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it-IT" dirty="0">
                <a:solidFill>
                  <a:srgbClr val="0A0A0A"/>
                </a:solidFill>
              </a:rPr>
              <a:t>ELEGANTE</a:t>
            </a:r>
            <a:r>
              <a:rPr lang="it-IT" dirty="0">
                <a:effectLst/>
              </a:rPr>
              <a:t> </a:t>
            </a:r>
            <a:endParaRPr lang="it-IT" sz="1000" b="0" dirty="0">
              <a:latin typeface="Catamaran Light"/>
              <a:cs typeface="Catamaran Light"/>
              <a:sym typeface="Catamaran Light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8" y="1638859"/>
            <a:ext cx="264303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dirty="0">
                <a:solidFill>
                  <a:srgbClr val="0A0A0A"/>
                </a:solidFill>
              </a:rPr>
              <a:t>gioielli, accessori e decorazioni Swarovski sono noti per la loro eleganza e raffinatezza, spesso caratterizzati da dettagli intricati e stili distintivi</a:t>
            </a: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71978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A0A0A"/>
                </a:solidFill>
              </a:rPr>
              <a:t>INNOVAZIONE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it-IT" dirty="0">
                <a:solidFill>
                  <a:srgbClr val="0A0A0A"/>
                </a:solidFill>
              </a:rPr>
              <a:t>TECNOLOGICA</a:t>
            </a:r>
            <a:r>
              <a:rPr lang="it-IT" dirty="0">
                <a:effectLst/>
              </a:rPr>
              <a:t> </a:t>
            </a:r>
            <a:endParaRPr lang="it-IT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249095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A0A0A"/>
                </a:solidFill>
              </a:rPr>
              <a:t>Swarovski effettua continui investimenti nell’innovazione tecnologica per migliorare costantemente i suoi prodotti </a:t>
            </a:r>
            <a:endParaRPr dirty="0">
              <a:solidFill>
                <a:srgbClr val="0A0A0A"/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6402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A0A0A"/>
                </a:solidFill>
              </a:rPr>
              <a:t>CONFEZIONE</a:t>
            </a:r>
            <a:r>
              <a:rPr lang="it-IT" sz="18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</a:t>
            </a:r>
            <a:r>
              <a:rPr lang="it-IT" dirty="0">
                <a:solidFill>
                  <a:srgbClr val="0A0A0A"/>
                </a:solidFill>
              </a:rPr>
              <a:t>E PRESENTAZIONE</a:t>
            </a:r>
            <a:r>
              <a:rPr lang="it-IT" dirty="0">
                <a:effectLst/>
              </a:rPr>
              <a:t> </a:t>
            </a:r>
            <a:endParaRPr lang="it-IT"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249095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A0A0A"/>
                </a:solidFill>
              </a:rPr>
              <a:t>gli articoli sono confezionati in eleganti scatole o confezioni, rendendo l'esperienza di acquisto ancora più speciale </a:t>
            </a:r>
            <a:endParaRPr dirty="0">
              <a:solidFill>
                <a:srgbClr val="0A0A0A"/>
              </a:solidFill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>
            <a:spLocks noGrp="1"/>
          </p:cNvSpPr>
          <p:nvPr>
            <p:ph type="ctrTitle" idx="4"/>
          </p:nvPr>
        </p:nvSpPr>
        <p:spPr>
          <a:xfrm>
            <a:off x="4180135" y="367120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A0A0A"/>
                </a:solidFill>
              </a:rPr>
              <a:t>CONCORRENTI</a:t>
            </a:r>
            <a:endParaRPr dirty="0">
              <a:solidFill>
                <a:srgbClr val="0A0A0A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3576967" y="455446"/>
            <a:ext cx="162000" cy="2044911"/>
          </a:xfrm>
          <a:prstGeom prst="rect">
            <a:avLst/>
          </a:prstGeom>
          <a:solidFill>
            <a:srgbClr val="FF73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2" descr="Brand Survey Findings | TIFFANY &amp; CO">
            <a:extLst>
              <a:ext uri="{FF2B5EF4-FFF2-40B4-BE49-F238E27FC236}">
                <a16:creationId xmlns:a16="http://schemas.microsoft.com/office/drawing/2014/main" id="{5F184920-72D7-79F9-1AA0-1627BD4CF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/>
          <a:stretch/>
        </p:blipFill>
        <p:spPr bwMode="auto">
          <a:xfrm>
            <a:off x="0" y="455447"/>
            <a:ext cx="3576968" cy="204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rand Survey Findings | TIFFANY &amp; CO">
            <a:extLst>
              <a:ext uri="{FF2B5EF4-FFF2-40B4-BE49-F238E27FC236}">
                <a16:creationId xmlns:a16="http://schemas.microsoft.com/office/drawing/2014/main" id="{466DD8B2-3D4A-9A9F-68CD-79FAB286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33" y="2739672"/>
            <a:ext cx="3607500" cy="202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361;p39">
            <a:extLst>
              <a:ext uri="{FF2B5EF4-FFF2-40B4-BE49-F238E27FC236}">
                <a16:creationId xmlns:a16="http://schemas.microsoft.com/office/drawing/2014/main" id="{17027BD4-6703-31C0-8B89-840552CD9DA8}"/>
              </a:ext>
            </a:extLst>
          </p:cNvPr>
          <p:cNvSpPr/>
          <p:nvPr/>
        </p:nvSpPr>
        <p:spPr>
          <a:xfrm>
            <a:off x="3576967" y="2739671"/>
            <a:ext cx="162000" cy="2019600"/>
          </a:xfrm>
          <a:prstGeom prst="rect">
            <a:avLst/>
          </a:prstGeom>
          <a:solidFill>
            <a:srgbClr val="A8D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AA936E-A52E-E636-8D61-AD0A44AFEB47}"/>
              </a:ext>
            </a:extLst>
          </p:cNvPr>
          <p:cNvSpPr txBox="1"/>
          <p:nvPr/>
        </p:nvSpPr>
        <p:spPr>
          <a:xfrm>
            <a:off x="4163679" y="854620"/>
            <a:ext cx="4323616" cy="4001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I 5 concorrenti principali di Swarovski nel mese di novembre 2023 sono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tiffany.com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,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cartier.com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,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bulgari.com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,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kendrascott.com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e altri.</a:t>
            </a:r>
          </a:p>
          <a:p>
            <a:pPr>
              <a:lnSpc>
                <a:spcPct val="114000"/>
              </a:lnSpc>
            </a:pP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Secondo i dati di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Similarweb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relativi alle visite mensili, il principale concorrente di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swarovski.com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nel mese di novembre 2023 è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tiffany.com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, con 5.2M visite.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swarovski.com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: il 2° sito web più simile è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cartier.com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, con 4.5M visite nel mese di novembre 2023. Al 3° posto si classifica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bulgari.com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, con 1.9M visite.</a:t>
            </a:r>
          </a:p>
          <a:p>
            <a:pPr>
              <a:lnSpc>
                <a:spcPct val="114000"/>
              </a:lnSpc>
            </a:pPr>
            <a:endParaRPr lang="it-IT" sz="1800" dirty="0">
              <a:solidFill>
                <a:srgbClr val="0A0A0A"/>
              </a:solidFill>
              <a:latin typeface="Catamaran Light"/>
              <a:cs typeface="Catamaran Light"/>
              <a:sym typeface="Catamaran Light"/>
            </a:endParaRPr>
          </a:p>
          <a:p>
            <a:pPr>
              <a:lnSpc>
                <a:spcPct val="114000"/>
              </a:lnSpc>
            </a:pP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kendrascott.com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si posiziona al 4° posto come il sito web più simile a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swarovski.com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, mentre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bluenile.com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detiene il 5° posto.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kendrascott.come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bluenile.com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hanno ricevuto rispettivamente 4.9M e 3.6M visite nel mese di novembre 2023. Gli altri cinque concorrenti con le prestazioni migliori sono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zales.com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(7.2M visite nel mese di novembre 2023),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jared.com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(4.2M visite nel mese di novembre 2023),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kay.com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(9.4M visite nel mese di novembre 2023),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brilliantearth.com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(8.9M visite nel mese di novembre 2023) e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christ.de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  <a:sym typeface="Catamaran Light"/>
              </a:rPr>
              <a:t> (3.1M visite nel mese di novembre 2023). </a:t>
            </a:r>
          </a:p>
          <a:p>
            <a:pPr>
              <a:lnSpc>
                <a:spcPct val="114000"/>
              </a:lnSpc>
            </a:pPr>
            <a:endParaRPr lang="it-IT" dirty="0">
              <a:solidFill>
                <a:srgbClr val="0A0A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1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446425" y="-144578"/>
            <a:ext cx="1057500" cy="3104100"/>
          </a:xfrm>
          <a:prstGeom prst="rect">
            <a:avLst/>
          </a:prstGeom>
          <a:solidFill>
            <a:srgbClr val="F5B9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78299" y="-117878"/>
            <a:ext cx="299375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TENDENZE DI MERCATO </a:t>
            </a:r>
            <a:endParaRPr lang="it-IT" sz="2800" dirty="0">
              <a:solidFill>
                <a:schemeClr val="lt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A534CA5-B62E-573B-223D-F72565413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1" b="5455"/>
          <a:stretch/>
        </p:blipFill>
        <p:spPr>
          <a:xfrm>
            <a:off x="5353819" y="323157"/>
            <a:ext cx="3429000" cy="4497185"/>
          </a:xfrm>
          <a:prstGeom prst="rect">
            <a:avLst/>
          </a:prstGeom>
        </p:spPr>
      </p:pic>
      <p:sp>
        <p:nvSpPr>
          <p:cNvPr id="207" name="Google Shape;207;p30"/>
          <p:cNvSpPr/>
          <p:nvPr/>
        </p:nvSpPr>
        <p:spPr>
          <a:xfrm rot="-5400000">
            <a:off x="4825069" y="872122"/>
            <a:ext cx="1057500" cy="1070700"/>
          </a:xfrm>
          <a:prstGeom prst="rect">
            <a:avLst/>
          </a:prstGeom>
          <a:solidFill>
            <a:srgbClr val="FF7370">
              <a:alpha val="8509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51FED55-95C7-4832-698C-73281218AB74}"/>
              </a:ext>
            </a:extLst>
          </p:cNvPr>
          <p:cNvSpPr txBox="1"/>
          <p:nvPr/>
        </p:nvSpPr>
        <p:spPr>
          <a:xfrm>
            <a:off x="361180" y="2048049"/>
            <a:ext cx="4457289" cy="3053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</a:rPr>
              <a:t>Swarovski ha sempre avuto una parte dedicata al lusso, infatti, concorre con marchi di lusso su alcuni pezzi, ed è una caratteristica che porta da sempre con sé. Swarovski, però, ha anche una gamma di prodotti premium, con prezzi più bassi ed accessibili.</a:t>
            </a:r>
          </a:p>
          <a:p>
            <a:pPr>
              <a:lnSpc>
                <a:spcPct val="114000"/>
              </a:lnSpc>
            </a:pP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</a:rPr>
              <a:t>L’obiettivo di Robert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</a:rPr>
              <a:t>Buchbauer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</a:rPr>
              <a:t>, discendente della famiglia Swarovski e CEO della società, è quello di eliminare la fascia mass market e puntare solo sulla fascia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</a:rPr>
              <a:t>luxury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</a:rPr>
              <a:t>. Quest’idea non è nuova, poiché, già nel 2008, è stata lanciata la linea Atelier Swarovski con prezzi a partire da €600. Successivamente, fu lanciata anche sul mercato la linea Fine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</a:rPr>
              <a:t>Jewlery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</a:rPr>
              <a:t>, con pezzi di altissima qualità che possono raggiungere prezzi da capogiro, anche fino a 45 mila euro. “Ignite </a:t>
            </a:r>
            <a:r>
              <a:rPr lang="it-IT" sz="1200" dirty="0" err="1">
                <a:solidFill>
                  <a:srgbClr val="0A0A0A"/>
                </a:solidFill>
                <a:latin typeface="Catamaran Light"/>
                <a:cs typeface="Catamaran Light"/>
              </a:rPr>
              <a:t>your</a:t>
            </a:r>
            <a:r>
              <a:rPr lang="it-IT" sz="1200" dirty="0">
                <a:solidFill>
                  <a:srgbClr val="0A0A0A"/>
                </a:solidFill>
                <a:latin typeface="Catamaran Light"/>
                <a:cs typeface="Catamaran Light"/>
              </a:rPr>
              <a:t> dreams” è il nuovo slogan di questo nuovo percorso fatto di eleganza e, allo stesso tempo, sfarzo.</a:t>
            </a:r>
          </a:p>
          <a:p>
            <a:pPr>
              <a:lnSpc>
                <a:spcPct val="114000"/>
              </a:lnSpc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84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5205436" y="1619047"/>
            <a:ext cx="3455500" cy="2807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14000"/>
              </a:lnSpc>
              <a:buFont typeface="Arial"/>
            </a:pPr>
            <a:r>
              <a:rPr lang="it-IT" dirty="0">
                <a:solidFill>
                  <a:srgbClr val="0A0A0A"/>
                </a:solidFill>
                <a:sym typeface="Arial"/>
              </a:rPr>
              <a:t>“La strategia dei prossimi tre anni si baserà su quattro pilastri fondamentali: vincere nel mondo del cristallo grazie a nuove collaborazioni e allo sviluppo del portafoglio licenze, implementare la presenza nelle città più importanti per il brand a livello strategico e portare il concetto del lusso Swarovski in tutto il mondo, aumentando anche la produttività dei negozi (online e offline) grazie alla nuova identità di design, introdotta da Giovanna Engelbert. Il cliente resterà sempre al centro di tutto ciò che pensiamo, disegniamo, implementiamo e vendiamo, attraverso una customer </a:t>
            </a:r>
            <a:r>
              <a:rPr lang="it-IT" dirty="0" err="1">
                <a:solidFill>
                  <a:srgbClr val="0A0A0A"/>
                </a:solidFill>
                <a:sym typeface="Arial"/>
              </a:rPr>
              <a:t>experience</a:t>
            </a:r>
            <a:r>
              <a:rPr lang="it-IT" dirty="0">
                <a:solidFill>
                  <a:srgbClr val="0A0A0A"/>
                </a:solidFill>
                <a:sym typeface="Arial"/>
              </a:rPr>
              <a:t> unica, digitale e moderna”.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A0A0A"/>
              </a:solidFill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5205436" y="717324"/>
            <a:ext cx="354509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A0A0A"/>
                </a:solidFill>
              </a:rPr>
              <a:t>TENDENZE DI MERCATO FUTURE</a:t>
            </a:r>
            <a:endParaRPr dirty="0">
              <a:solidFill>
                <a:srgbClr val="0A0A0A"/>
              </a:solidFill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8781900" y="1712320"/>
            <a:ext cx="362100" cy="1988700"/>
          </a:xfrm>
          <a:prstGeom prst="rect">
            <a:avLst/>
          </a:prstGeom>
          <a:solidFill>
            <a:srgbClr val="FF737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771EFB-193E-0C6A-6257-68A530BC1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5923" y="0"/>
            <a:ext cx="4116833" cy="5143500"/>
          </a:xfrm>
          <a:prstGeom prst="rect">
            <a:avLst/>
          </a:prstGeom>
        </p:spPr>
      </p:pic>
      <p:sp>
        <p:nvSpPr>
          <p:cNvPr id="163" name="Google Shape;163;p27"/>
          <p:cNvSpPr/>
          <p:nvPr/>
        </p:nvSpPr>
        <p:spPr>
          <a:xfrm>
            <a:off x="3337067" y="1755808"/>
            <a:ext cx="1747405" cy="1988700"/>
          </a:xfrm>
          <a:prstGeom prst="rect">
            <a:avLst/>
          </a:prstGeom>
          <a:solidFill>
            <a:srgbClr val="A8D0F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801584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4719</TotalTime>
  <Words>1867</Words>
  <Application>Microsoft Macintosh PowerPoint</Application>
  <PresentationFormat>Presentazione su schermo (16:9)</PresentationFormat>
  <Paragraphs>88</Paragraphs>
  <Slides>18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Livvic</vt:lpstr>
      <vt:lpstr>Arial</vt:lpstr>
      <vt:lpstr>Catamaran Light</vt:lpstr>
      <vt:lpstr>Calibri Light</vt:lpstr>
      <vt:lpstr>Söhne</vt:lpstr>
      <vt:lpstr>Fira Sans Extra Condensed Medium</vt:lpstr>
      <vt:lpstr>Roboto</vt:lpstr>
      <vt:lpstr>Engineering Project Proposal by Slidesgo</vt:lpstr>
      <vt:lpstr>ANALISI MERCATO SWAROSVKY</vt:lpstr>
      <vt:lpstr>INTRODUZIONE DEL BRAND </vt:lpstr>
      <vt:lpstr>STORIA DEL BRAND</vt:lpstr>
      <vt:lpstr>MERCATO</vt:lpstr>
      <vt:lpstr>Presentazione standard di PowerPoint</vt:lpstr>
      <vt:lpstr>VANTEGGI DEI PRODOTTI</vt:lpstr>
      <vt:lpstr>CONCORRENTI</vt:lpstr>
      <vt:lpstr>TENDENZE DI MERCATO </vt:lpstr>
      <vt:lpstr>TENDENZE DI MERCATO FUTURE</vt:lpstr>
      <vt:lpstr>Presentazione standard di PowerPoint</vt:lpstr>
      <vt:lpstr>Presentazione standard di PowerPoint</vt:lpstr>
      <vt:lpstr>REBRANDING DEL LOGO</vt:lpstr>
      <vt:lpstr>Presentazione standard di PowerPoint</vt:lpstr>
      <vt:lpstr>I NUOVI STORE WONDERLAB </vt:lpstr>
      <vt:lpstr>PRO E CONTRO DEL BRAND</vt:lpstr>
      <vt:lpstr>Presentazione standard di PowerPoint</vt:lpstr>
      <vt:lpstr>SWAROVSKI E PRIDE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MERCATO SWAROSVKY</dc:title>
  <cp:lastModifiedBy>Microsoft Office User</cp:lastModifiedBy>
  <cp:revision>18</cp:revision>
  <dcterms:modified xsi:type="dcterms:W3CDTF">2024-01-01T17:24:11Z</dcterms:modified>
</cp:coreProperties>
</file>